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94"/>
    <p:restoredTop sz="94737"/>
  </p:normalViewPr>
  <p:slideViewPr>
    <p:cSldViewPr snapToGrid="0" snapToObjects="1">
      <p:cViewPr varScale="1">
        <p:scale>
          <a:sx n="82" d="100"/>
          <a:sy n="82" d="100"/>
        </p:scale>
        <p:origin x="9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8AD6-8567-4040-9B84-B49EA26D08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3AB2CA3D-6052-E545-84D3-9BD803979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65BD025E-47C5-8441-BC04-CDA71FBB743C}"/>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9CD3C087-33FD-CD43-A26E-8F763FC3A33D}"/>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964DA6E4-8985-A840-8027-7C9292012B1A}"/>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297107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FFE8-8D58-0C44-8B65-4D852BAAF28F}"/>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F0C2F26E-5696-0340-A3A5-95A32A00CE9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06CFD70-879E-7F4C-9BE9-B67ACC20EAF4}"/>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ABA68593-14EE-2F4C-ACF0-C6CD198A60AC}"/>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D7B32F1B-1524-C74E-B6CD-1A768F2A9513}"/>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01849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B96520-F291-4346-B1E5-E2D151C75FB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3548DB1B-7F0D-3E4B-BD8C-BDCB5340CCA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20834B64-1309-4D48-B846-AEFA2FCAFBE5}"/>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919F4B47-8DBE-5349-8545-FBB053BD89FB}"/>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CE8C26CD-A177-6148-B287-9DE09356EB13}"/>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14925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611F1-A44B-8B4F-B863-BA4F36FA49E4}"/>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EFF4A602-DF2F-8346-A572-910A2FF7E58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260CFF68-90D7-8A4C-B6C3-CACF77ECEA70}"/>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5547BB9E-8133-0742-8547-6E8203E86930}"/>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33D3287-3549-D24E-B162-276C35969D3C}"/>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91508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FDB6-2FAA-2147-A438-399DFFA09B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AB08D62E-68B1-6743-8BC4-528C6F553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3C42B38-9E0E-214E-A356-3EEEB82B11B6}"/>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17A6B9ED-5481-2C45-8BA2-580402B78391}"/>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FACA148-BEC3-2641-87A3-4D3EF824E1DF}"/>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187516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E0C0-AC19-304A-9D93-1F2CF8C6B69F}"/>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E6208140-1170-0446-A33E-4C79E958D6C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6D106DFE-D178-4440-AA05-71040B8180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1C87CA61-F192-BA4E-A5AF-FBF76B40BCDB}"/>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6" name="Footer Placeholder 5">
            <a:extLst>
              <a:ext uri="{FF2B5EF4-FFF2-40B4-BE49-F238E27FC236}">
                <a16:creationId xmlns:a16="http://schemas.microsoft.com/office/drawing/2014/main" id="{BD880F6A-E521-924A-AA85-B3D41E48BA41}"/>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F5FF8C36-7408-9D43-943E-FF3780A93071}"/>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94217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0B62-D4BD-EA45-AD16-9D012DA9DC78}"/>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4376895F-7034-1A4C-9760-EE474CDB0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F1CC2C2-F3CD-7048-9F25-20F90FBE35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3E6CF092-60CC-F848-AD61-C6C975CAB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A58251D-6181-9044-8E7E-20C938BAE6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4C781CA4-04FF-E14C-BC6C-E9E376772374}"/>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8" name="Footer Placeholder 7">
            <a:extLst>
              <a:ext uri="{FF2B5EF4-FFF2-40B4-BE49-F238E27FC236}">
                <a16:creationId xmlns:a16="http://schemas.microsoft.com/office/drawing/2014/main" id="{8EB8065A-828E-EB49-AEB2-ABF8265914EA}"/>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22330B7F-AA72-544B-B3A0-E7C4F5A8F1B9}"/>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20803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5B77-AA2B-9F42-A7E7-C7B36D52CDBC}"/>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6A4C1A17-838D-BE4A-879F-3B7E593C0855}"/>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4" name="Footer Placeholder 3">
            <a:extLst>
              <a:ext uri="{FF2B5EF4-FFF2-40B4-BE49-F238E27FC236}">
                <a16:creationId xmlns:a16="http://schemas.microsoft.com/office/drawing/2014/main" id="{1978F2CA-02DC-BE4C-A823-3B11582CD288}"/>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9B13BAFC-9F62-764E-9E6C-D029ABD53FF4}"/>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03014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0963D4-230A-754F-8B5C-48CC1C074DB4}"/>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3" name="Footer Placeholder 2">
            <a:extLst>
              <a:ext uri="{FF2B5EF4-FFF2-40B4-BE49-F238E27FC236}">
                <a16:creationId xmlns:a16="http://schemas.microsoft.com/office/drawing/2014/main" id="{FE7872A0-13DF-504D-AC32-8A797E98BCA1}"/>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0D813A7C-CE09-3D4D-B621-96754696F1D1}"/>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107771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A2D6-3961-F041-AF91-4464EFC58FB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4D612782-F468-3F43-87CC-A9A2FB774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4485B550-4178-504F-A1FE-299F1AB85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175389-D076-8F46-BA84-2D03535FFB63}"/>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6" name="Footer Placeholder 5">
            <a:extLst>
              <a:ext uri="{FF2B5EF4-FFF2-40B4-BE49-F238E27FC236}">
                <a16:creationId xmlns:a16="http://schemas.microsoft.com/office/drawing/2014/main" id="{CA8510D6-0820-1B45-AF79-95C3FD068BAF}"/>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D70E65EE-F921-D94B-93B1-0151F292996F}"/>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2327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E123-75CB-6B4D-BFBE-6A939DCDF4E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8FF676E3-6ADA-BD41-81DF-E60EC6A6AB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2C0409EC-E16F-6547-ACD1-1A92B5C49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1D3A146-6565-1247-86C6-6140120B6931}"/>
              </a:ext>
            </a:extLst>
          </p:cNvPr>
          <p:cNvSpPr>
            <a:spLocks noGrp="1"/>
          </p:cNvSpPr>
          <p:nvPr>
            <p:ph type="dt" sz="half" idx="10"/>
          </p:nvPr>
        </p:nvSpPr>
        <p:spPr/>
        <p:txBody>
          <a:bodyPr/>
          <a:lstStyle/>
          <a:p>
            <a:fld id="{03B6CF38-7700-2A4E-BCDA-E9FBB6C3C697}" type="datetimeFigureOut">
              <a:rPr lang="en-EG" smtClean="0"/>
              <a:t>4/6/20</a:t>
            </a:fld>
            <a:endParaRPr lang="en-EG"/>
          </a:p>
        </p:txBody>
      </p:sp>
      <p:sp>
        <p:nvSpPr>
          <p:cNvPr id="6" name="Footer Placeholder 5">
            <a:extLst>
              <a:ext uri="{FF2B5EF4-FFF2-40B4-BE49-F238E27FC236}">
                <a16:creationId xmlns:a16="http://schemas.microsoft.com/office/drawing/2014/main" id="{57964B6E-E61B-6648-BCA4-121F276F8147}"/>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49196D6A-A5EF-3A43-8047-5AE222991E0C}"/>
              </a:ext>
            </a:extLst>
          </p:cNvPr>
          <p:cNvSpPr>
            <a:spLocks noGrp="1"/>
          </p:cNvSpPr>
          <p:nvPr>
            <p:ph type="sldNum" sz="quarter" idx="12"/>
          </p:nvPr>
        </p:nvSpPr>
        <p:spPr/>
        <p:txBody>
          <a:bodyPr/>
          <a:lstStyle/>
          <a:p>
            <a:fld id="{916CA0E4-0929-9340-8810-D6EDE86C50F0}" type="slidenum">
              <a:rPr lang="en-EG" smtClean="0"/>
              <a:t>‹#›</a:t>
            </a:fld>
            <a:endParaRPr lang="en-EG"/>
          </a:p>
        </p:txBody>
      </p:sp>
    </p:spTree>
    <p:extLst>
      <p:ext uri="{BB962C8B-B14F-4D97-AF65-F5344CB8AC3E}">
        <p14:creationId xmlns:p14="http://schemas.microsoft.com/office/powerpoint/2010/main" val="311017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803CEB-6FC5-B740-A3A0-F0916DC06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CE5AE2D4-9C98-1349-8530-5CF311A87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30770E8-9BF7-F149-855F-0661B61CA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6CF38-7700-2A4E-BCDA-E9FBB6C3C697}" type="datetimeFigureOut">
              <a:rPr lang="en-EG" smtClean="0"/>
              <a:t>4/6/20</a:t>
            </a:fld>
            <a:endParaRPr lang="en-EG"/>
          </a:p>
        </p:txBody>
      </p:sp>
      <p:sp>
        <p:nvSpPr>
          <p:cNvPr id="5" name="Footer Placeholder 4">
            <a:extLst>
              <a:ext uri="{FF2B5EF4-FFF2-40B4-BE49-F238E27FC236}">
                <a16:creationId xmlns:a16="http://schemas.microsoft.com/office/drawing/2014/main" id="{C67B6CA9-2341-5F40-B1AA-EA308758B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846B1EB0-A8BB-1F4D-95F1-B417542454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CA0E4-0929-9340-8810-D6EDE86C50F0}" type="slidenum">
              <a:rPr lang="en-EG" smtClean="0"/>
              <a:t>‹#›</a:t>
            </a:fld>
            <a:endParaRPr lang="en-EG"/>
          </a:p>
        </p:txBody>
      </p:sp>
    </p:spTree>
    <p:extLst>
      <p:ext uri="{BB962C8B-B14F-4D97-AF65-F5344CB8AC3E}">
        <p14:creationId xmlns:p14="http://schemas.microsoft.com/office/powerpoint/2010/main" val="572116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5E95-12FF-8C4A-A457-52714E53CEE4}"/>
              </a:ext>
            </a:extLst>
          </p:cNvPr>
          <p:cNvSpPr>
            <a:spLocks noGrp="1"/>
          </p:cNvSpPr>
          <p:nvPr>
            <p:ph type="ctrTitle"/>
          </p:nvPr>
        </p:nvSpPr>
        <p:spPr>
          <a:xfrm>
            <a:off x="1740976" y="3681521"/>
            <a:ext cx="9144000" cy="2387600"/>
          </a:xfrm>
        </p:spPr>
        <p:txBody>
          <a:bodyPr>
            <a:normAutofit fontScale="90000"/>
          </a:bodyPr>
          <a:lstStyle/>
          <a:p>
            <a:r>
              <a:rPr lang="ar-EG" sz="4400" b="1" dirty="0"/>
              <a:t>قسم اللغة الفرنسية</a:t>
            </a:r>
            <a:br>
              <a:rPr lang="en-EG" sz="4400" dirty="0"/>
            </a:br>
            <a:r>
              <a:rPr lang="ar-EG" sz="4400" b="1" dirty="0"/>
              <a:t>مادة الادب المقارن</a:t>
            </a:r>
            <a:br>
              <a:rPr lang="en-EG" sz="4400" dirty="0"/>
            </a:br>
            <a:r>
              <a:rPr lang="ar-EG" sz="4400" b="1" dirty="0"/>
              <a:t>المحاضرة التاسعة</a:t>
            </a:r>
            <a:br>
              <a:rPr lang="en-EG" sz="4400" dirty="0"/>
            </a:br>
            <a:r>
              <a:rPr lang="ar-EG" sz="4400" b="1" dirty="0"/>
              <a:t>الفرقة الثالثة</a:t>
            </a:r>
            <a:br>
              <a:rPr lang="en-EG" sz="4400" dirty="0"/>
            </a:br>
            <a:r>
              <a:rPr lang="ar-EG" sz="4400" b="1" dirty="0"/>
              <a:t>استاذ المادة: أ.د.م/ سحر درويش</a:t>
            </a:r>
            <a:br>
              <a:rPr lang="en-EG" dirty="0"/>
            </a:br>
            <a:endParaRPr lang="en-EG" dirty="0"/>
          </a:p>
        </p:txBody>
      </p:sp>
      <p:pic>
        <p:nvPicPr>
          <p:cNvPr id="4" name="Picture 3">
            <a:extLst>
              <a:ext uri="{FF2B5EF4-FFF2-40B4-BE49-F238E27FC236}">
                <a16:creationId xmlns:a16="http://schemas.microsoft.com/office/drawing/2014/main" id="{D015703C-66E5-3B48-9C1B-3070ED0B50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88879"/>
            <a:ext cx="971550" cy="847725"/>
          </a:xfrm>
          <a:prstGeom prst="rect">
            <a:avLst/>
          </a:prstGeom>
          <a:noFill/>
          <a:ln>
            <a:noFill/>
          </a:ln>
        </p:spPr>
      </p:pic>
      <p:pic>
        <p:nvPicPr>
          <p:cNvPr id="5" name="Picture 4">
            <a:extLst>
              <a:ext uri="{FF2B5EF4-FFF2-40B4-BE49-F238E27FC236}">
                <a16:creationId xmlns:a16="http://schemas.microsoft.com/office/drawing/2014/main" id="{B9D5D9B7-3FFA-6F4C-84A5-C5292907BD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30284" y="998429"/>
            <a:ext cx="904875" cy="638175"/>
          </a:xfrm>
          <a:prstGeom prst="rect">
            <a:avLst/>
          </a:prstGeom>
          <a:noFill/>
          <a:ln>
            <a:noFill/>
          </a:ln>
        </p:spPr>
      </p:pic>
    </p:spTree>
    <p:extLst>
      <p:ext uri="{BB962C8B-B14F-4D97-AF65-F5344CB8AC3E}">
        <p14:creationId xmlns:p14="http://schemas.microsoft.com/office/powerpoint/2010/main" val="243972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F7E5-290D-C647-9F4F-4CD7295C9A78}"/>
              </a:ext>
            </a:extLst>
          </p:cNvPr>
          <p:cNvSpPr>
            <a:spLocks noGrp="1"/>
          </p:cNvSpPr>
          <p:nvPr>
            <p:ph type="title"/>
          </p:nvPr>
        </p:nvSpPr>
        <p:spPr/>
        <p:txBody>
          <a:bodyPr/>
          <a:lstStyle/>
          <a:p>
            <a:pPr algn="ctr"/>
            <a:r>
              <a:rPr lang="en-US" b="1" dirty="0"/>
              <a:t>Revision</a:t>
            </a:r>
            <a:br>
              <a:rPr lang="en-EG" dirty="0"/>
            </a:br>
            <a:endParaRPr lang="en-EG" dirty="0"/>
          </a:p>
        </p:txBody>
      </p:sp>
      <p:sp>
        <p:nvSpPr>
          <p:cNvPr id="3" name="Content Placeholder 2">
            <a:extLst>
              <a:ext uri="{FF2B5EF4-FFF2-40B4-BE49-F238E27FC236}">
                <a16:creationId xmlns:a16="http://schemas.microsoft.com/office/drawing/2014/main" id="{E1657230-607F-7147-BDE5-5925EBEF2C2B}"/>
              </a:ext>
            </a:extLst>
          </p:cNvPr>
          <p:cNvSpPr>
            <a:spLocks noGrp="1"/>
          </p:cNvSpPr>
          <p:nvPr>
            <p:ph idx="1"/>
          </p:nvPr>
        </p:nvSpPr>
        <p:spPr/>
        <p:txBody>
          <a:bodyPr>
            <a:normAutofit fontScale="92500"/>
          </a:bodyPr>
          <a:lstStyle/>
          <a:p>
            <a:r>
              <a:rPr lang="en-US" b="1" u="dbl" dirty="0"/>
              <a:t>Questions</a:t>
            </a:r>
            <a:endParaRPr lang="en-EG" dirty="0"/>
          </a:p>
          <a:p>
            <a:pPr marL="0" lvl="0" indent="0">
              <a:buNone/>
            </a:pPr>
            <a:r>
              <a:rPr lang="fr-FR" dirty="0"/>
              <a:t>1- Que décide finalement Créon au sujet d’Antigone ? dans quel état d’esprit attend-elle la mort ? voir la fin de la pièce</a:t>
            </a:r>
            <a:endParaRPr lang="en-EG" dirty="0"/>
          </a:p>
          <a:p>
            <a:pPr marL="0" indent="0">
              <a:buNone/>
            </a:pPr>
            <a:r>
              <a:rPr lang="fr-FR" dirty="0"/>
              <a:t>Elle sera enterrée vivante en « un tombeau ». Elle affronte sa mort avec confiance car l’au-delà est un lieu de retrouvailles avec tous les membres de sa famille qui sont morts.</a:t>
            </a:r>
            <a:endParaRPr lang="en-EG" dirty="0"/>
          </a:p>
          <a:p>
            <a:pPr marL="0" lvl="0" indent="0">
              <a:buNone/>
            </a:pPr>
            <a:r>
              <a:rPr lang="fr-FR" dirty="0"/>
              <a:t>2- Pourquoi Polynice recourut-il à la force ? voir la pièce</a:t>
            </a:r>
            <a:endParaRPr lang="en-EG" dirty="0"/>
          </a:p>
          <a:p>
            <a:pPr marL="0" lvl="0" indent="0">
              <a:buNone/>
            </a:pPr>
            <a:r>
              <a:rPr lang="fr-FR" dirty="0"/>
              <a:t>3- Quelles remarques pourriez-vous faire à propos du décor ? voir la pièce</a:t>
            </a:r>
            <a:endParaRPr lang="en-EG" dirty="0"/>
          </a:p>
          <a:p>
            <a:pPr marL="0" indent="0">
              <a:buNone/>
            </a:pPr>
            <a:r>
              <a:rPr lang="fr-FR" dirty="0"/>
              <a:t>Le décor est triste, lugubre et laisse présager la mort qui guette les personnages.</a:t>
            </a:r>
            <a:endParaRPr lang="en-EG" dirty="0"/>
          </a:p>
          <a:p>
            <a:endParaRPr lang="en-EG" dirty="0"/>
          </a:p>
        </p:txBody>
      </p:sp>
    </p:spTree>
    <p:extLst>
      <p:ext uri="{BB962C8B-B14F-4D97-AF65-F5344CB8AC3E}">
        <p14:creationId xmlns:p14="http://schemas.microsoft.com/office/powerpoint/2010/main" val="381443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A6B466-4DC8-9147-A816-B3704CF634DB}"/>
              </a:ext>
            </a:extLst>
          </p:cNvPr>
          <p:cNvSpPr>
            <a:spLocks noGrp="1"/>
          </p:cNvSpPr>
          <p:nvPr>
            <p:ph idx="1"/>
          </p:nvPr>
        </p:nvSpPr>
        <p:spPr>
          <a:xfrm>
            <a:off x="838200" y="635431"/>
            <a:ext cx="10515600" cy="5541532"/>
          </a:xfrm>
        </p:spPr>
        <p:txBody>
          <a:bodyPr>
            <a:normAutofit fontScale="92500" lnSpcReduction="20000"/>
          </a:bodyPr>
          <a:lstStyle/>
          <a:p>
            <a:pPr marL="0" lvl="0" indent="0">
              <a:buNone/>
            </a:pPr>
            <a:r>
              <a:rPr lang="fr-FR" dirty="0"/>
              <a:t>4- Qu’est ce qui montre que le prologue est un texte de théâtre ?</a:t>
            </a:r>
            <a:endParaRPr lang="en-EG" dirty="0"/>
          </a:p>
          <a:p>
            <a:pPr marL="0" indent="0">
              <a:buNone/>
            </a:pPr>
            <a:r>
              <a:rPr lang="fr-FR" dirty="0"/>
              <a:t>Le prologue est un texte de théâtre car il est introduit par une didascalie qui informe le lecteur sur le décor de la scène et sur ce que font les personnages. Le prologue est un personnage à part entière qui se détache du groupe pour parler aux spectateurs.</a:t>
            </a:r>
            <a:endParaRPr lang="en-EG" dirty="0"/>
          </a:p>
          <a:p>
            <a:pPr marL="0" indent="0">
              <a:buNone/>
            </a:pPr>
            <a:r>
              <a:rPr lang="fr-FR" dirty="0"/>
              <a:t>5- Comment s’appelle en langage technique ce moment de la pièce ?</a:t>
            </a:r>
            <a:endParaRPr lang="en-EG" dirty="0"/>
          </a:p>
          <a:p>
            <a:pPr marL="0" indent="0">
              <a:buNone/>
            </a:pPr>
            <a:r>
              <a:rPr lang="fr-FR" dirty="0"/>
              <a:t>Ce moment de la pièce fait partie de l’exposition.</a:t>
            </a:r>
            <a:endParaRPr lang="en-EG" dirty="0"/>
          </a:p>
          <a:p>
            <a:pPr marL="0" lvl="0" indent="0">
              <a:buNone/>
            </a:pPr>
            <a:r>
              <a:rPr lang="fr-FR" dirty="0"/>
              <a:t>6- Quelle est la fonction du chœur dans la pièce ? voir la pièce</a:t>
            </a:r>
            <a:endParaRPr lang="en-EG" dirty="0"/>
          </a:p>
          <a:p>
            <a:pPr marL="0" indent="0">
              <a:buNone/>
            </a:pPr>
            <a:r>
              <a:rPr lang="fr-FR" dirty="0"/>
              <a:t>Il représente l’opinion publique et le peuple de Thèbes. Il a aussi pour fonction de retranscrire les sentiments du public.</a:t>
            </a:r>
            <a:endParaRPr lang="en-EG" dirty="0"/>
          </a:p>
          <a:p>
            <a:pPr marL="0" lvl="0" indent="0">
              <a:buNone/>
            </a:pPr>
            <a:r>
              <a:rPr lang="fr-FR" dirty="0"/>
              <a:t>7- Quels sont les personnages qui révèlent de la tragédie et ceux qui révèlent de la comédie ?</a:t>
            </a:r>
            <a:endParaRPr lang="en-EG" dirty="0"/>
          </a:p>
          <a:p>
            <a:pPr marL="0" indent="0">
              <a:buNone/>
            </a:pPr>
            <a:r>
              <a:rPr lang="fr-FR" dirty="0"/>
              <a:t>Les personnages de la tragédie sont :  Créon, Antigone, Ismène, Eurydice et Hémon</a:t>
            </a:r>
            <a:endParaRPr lang="en-EG" dirty="0"/>
          </a:p>
          <a:p>
            <a:pPr marL="0" indent="0">
              <a:buNone/>
            </a:pPr>
            <a:r>
              <a:rPr lang="fr-FR" dirty="0"/>
              <a:t>Les personnages de la comédie sont :la nourrice et les trois gardes.</a:t>
            </a:r>
            <a:endParaRPr lang="en-EG" dirty="0"/>
          </a:p>
          <a:p>
            <a:pPr marL="0" indent="0">
              <a:buNone/>
            </a:pPr>
            <a:endParaRPr lang="en-EG" dirty="0"/>
          </a:p>
        </p:txBody>
      </p:sp>
    </p:spTree>
    <p:extLst>
      <p:ext uri="{BB962C8B-B14F-4D97-AF65-F5344CB8AC3E}">
        <p14:creationId xmlns:p14="http://schemas.microsoft.com/office/powerpoint/2010/main" val="31752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1250B-28A9-7B4B-8360-F3C9D6F756EF}"/>
              </a:ext>
            </a:extLst>
          </p:cNvPr>
          <p:cNvSpPr>
            <a:spLocks noGrp="1"/>
          </p:cNvSpPr>
          <p:nvPr>
            <p:ph idx="1"/>
          </p:nvPr>
        </p:nvSpPr>
        <p:spPr>
          <a:xfrm>
            <a:off x="838200" y="728420"/>
            <a:ext cx="10515600" cy="5448543"/>
          </a:xfrm>
        </p:spPr>
        <p:txBody>
          <a:bodyPr/>
          <a:lstStyle/>
          <a:p>
            <a:pPr marL="0" lvl="0" indent="0">
              <a:buNone/>
            </a:pPr>
            <a:r>
              <a:rPr lang="fr-FR" dirty="0"/>
              <a:t>8- Pourquoi ces personnages sont-ils mélangés dans le prologue ?</a:t>
            </a:r>
            <a:endParaRPr lang="en-EG" dirty="0"/>
          </a:p>
          <a:p>
            <a:pPr marL="0" indent="0">
              <a:buNone/>
            </a:pPr>
            <a:r>
              <a:rPr lang="fr-FR" dirty="0"/>
              <a:t>Les personnages sont présentés mélangés parce qu’il s’agit d’une nouvelle conception de la tragédie où les rois et les princes côtoient les gens ordinaires. Les rois sont proches du peuple et tous les deux ont un avenir commun et partagent le même sort. N’oublions pas que la France était sous l’occupation Allemande en 1944 (date de la parution de la pièce) et le tragique concernait tout le peuple français.</a:t>
            </a:r>
            <a:endParaRPr lang="en-EG" dirty="0"/>
          </a:p>
          <a:p>
            <a:endParaRPr lang="en-EG" dirty="0"/>
          </a:p>
          <a:p>
            <a:pPr marL="0" indent="0">
              <a:buNone/>
            </a:pPr>
            <a:endParaRPr lang="en-EG" dirty="0"/>
          </a:p>
          <a:p>
            <a:pPr marL="0" indent="0" algn="r">
              <a:buNone/>
            </a:pPr>
            <a:r>
              <a:rPr lang="fr-FR" dirty="0">
                <a:latin typeface="Apple Chancery" panose="03020702040506060504" pitchFamily="66" charset="-79"/>
                <a:cs typeface="Apple Chancery" panose="03020702040506060504" pitchFamily="66" charset="-79"/>
              </a:rPr>
              <a:t>Bonne chance</a:t>
            </a:r>
            <a:endParaRPr lang="en-EG" dirty="0">
              <a:latin typeface="Apple Chancery" panose="03020702040506060504" pitchFamily="66" charset="-79"/>
              <a:cs typeface="Apple Chancery" panose="03020702040506060504" pitchFamily="66" charset="-79"/>
            </a:endParaRPr>
          </a:p>
          <a:p>
            <a:pPr marL="0" indent="0" algn="r">
              <a:buNone/>
            </a:pPr>
            <a:r>
              <a:rPr lang="fr-FR" dirty="0">
                <a:latin typeface="Apple Chancery" panose="03020702040506060504" pitchFamily="66" charset="-79"/>
                <a:cs typeface="Apple Chancery" panose="03020702040506060504" pitchFamily="66" charset="-79"/>
              </a:rPr>
              <a:t>Dr. </a:t>
            </a:r>
            <a:r>
              <a:rPr lang="fr-FR" dirty="0" err="1">
                <a:latin typeface="Apple Chancery" panose="03020702040506060504" pitchFamily="66" charset="-79"/>
                <a:cs typeface="Apple Chancery" panose="03020702040506060504" pitchFamily="66" charset="-79"/>
              </a:rPr>
              <a:t>Sahar</a:t>
            </a:r>
            <a:r>
              <a:rPr lang="fr-FR" dirty="0">
                <a:latin typeface="Apple Chancery" panose="03020702040506060504" pitchFamily="66" charset="-79"/>
                <a:cs typeface="Apple Chancery" panose="03020702040506060504" pitchFamily="66" charset="-79"/>
              </a:rPr>
              <a:t> </a:t>
            </a:r>
            <a:r>
              <a:rPr lang="fr-FR" dirty="0" err="1">
                <a:latin typeface="Apple Chancery" panose="03020702040506060504" pitchFamily="66" charset="-79"/>
                <a:cs typeface="Apple Chancery" panose="03020702040506060504" pitchFamily="66" charset="-79"/>
              </a:rPr>
              <a:t>Darwiche</a:t>
            </a:r>
            <a:endParaRPr lang="en-EG" dirty="0">
              <a:latin typeface="Apple Chancery" panose="03020702040506060504" pitchFamily="66" charset="-79"/>
              <a:cs typeface="Apple Chancery" panose="03020702040506060504" pitchFamily="66" charset="-79"/>
            </a:endParaRPr>
          </a:p>
          <a:p>
            <a:pPr marL="0" indent="0" algn="ctr">
              <a:buNone/>
            </a:pPr>
            <a:endParaRPr lang="en-EG" dirty="0"/>
          </a:p>
        </p:txBody>
      </p:sp>
    </p:spTree>
    <p:extLst>
      <p:ext uri="{BB962C8B-B14F-4D97-AF65-F5344CB8AC3E}">
        <p14:creationId xmlns:p14="http://schemas.microsoft.com/office/powerpoint/2010/main" val="1611265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385</Words>
  <Application>Microsoft Macintosh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Apple Chancery</vt:lpstr>
      <vt:lpstr>Arial</vt:lpstr>
      <vt:lpstr>Calibri</vt:lpstr>
      <vt:lpstr>Calibri Light</vt:lpstr>
      <vt:lpstr>Office Theme</vt:lpstr>
      <vt:lpstr>قسم اللغة الفرنسية مادة الادب المقارن المحاضرة التاسعة الفرقة الثالثة استاذ المادة: أ.د.م/ سحر درويش </vt:lpstr>
      <vt:lpstr>Revision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2020-04-06T20:14:17Z</dcterms:created>
  <dcterms:modified xsi:type="dcterms:W3CDTF">2020-04-06T20:42:25Z</dcterms:modified>
</cp:coreProperties>
</file>